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71" r:id="rId4"/>
    <p:sldId id="272" r:id="rId5"/>
    <p:sldId id="260" r:id="rId6"/>
    <p:sldId id="261" r:id="rId7"/>
    <p:sldId id="262" r:id="rId8"/>
    <p:sldId id="263" r:id="rId9"/>
    <p:sldId id="264" r:id="rId10"/>
    <p:sldId id="265" r:id="rId11"/>
    <p:sldId id="266"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8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EF40777-B22D-49FA-AED3-FDA452786615}" type="datetimeFigureOut">
              <a:rPr lang="en-PH" smtClean="0"/>
              <a:t>24/04/2018</a:t>
            </a:fld>
            <a:endParaRPr lang="en-PH"/>
          </a:p>
        </p:txBody>
      </p:sp>
      <p:sp>
        <p:nvSpPr>
          <p:cNvPr id="17" name="Footer Placeholder 16"/>
          <p:cNvSpPr>
            <a:spLocks noGrp="1"/>
          </p:cNvSpPr>
          <p:nvPr>
            <p:ph type="ftr" sz="quarter" idx="11"/>
          </p:nvPr>
        </p:nvSpPr>
        <p:spPr/>
        <p:txBody>
          <a:bodyPr/>
          <a:lstStyle/>
          <a:p>
            <a:endParaRPr lang="en-PH"/>
          </a:p>
        </p:txBody>
      </p:sp>
      <p:sp>
        <p:nvSpPr>
          <p:cNvPr id="29" name="Slide Number Placeholder 28"/>
          <p:cNvSpPr>
            <a:spLocks noGrp="1"/>
          </p:cNvSpPr>
          <p:nvPr>
            <p:ph type="sldNum" sz="quarter" idx="12"/>
          </p:nvPr>
        </p:nvSpPr>
        <p:spPr/>
        <p:txBody>
          <a:bodyPr/>
          <a:lstStyle/>
          <a:p>
            <a:fld id="{E72A597A-283F-4C61-B630-5136C17E1F9A}" type="slidenum">
              <a:rPr lang="en-PH" smtClean="0"/>
              <a:t>‹#›</a:t>
            </a:fld>
            <a:endParaRPr lang="en-PH"/>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F40777-B22D-49FA-AED3-FDA452786615}" type="datetimeFigureOut">
              <a:rPr lang="en-PH" smtClean="0"/>
              <a:t>24/04/2018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F40777-B22D-49FA-AED3-FDA452786615}" type="datetimeFigureOut">
              <a:rPr lang="en-PH" smtClean="0"/>
              <a:t>24/04/2018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F40777-B22D-49FA-AED3-FDA452786615}" type="datetimeFigureOut">
              <a:rPr lang="en-PH" smtClean="0"/>
              <a:t>24/04/2018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EF40777-B22D-49FA-AED3-FDA452786615}" type="datetimeFigureOut">
              <a:rPr lang="en-PH" smtClean="0"/>
              <a:t>24/04/2018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a:xfrm>
            <a:off x="7924800" y="6416675"/>
            <a:ext cx="762000" cy="365125"/>
          </a:xfrm>
        </p:spPr>
        <p:txBody>
          <a:bodyPr/>
          <a:lstStyle/>
          <a:p>
            <a:fld id="{E72A597A-283F-4C61-B630-5136C17E1F9A}" type="slidenum">
              <a:rPr lang="en-PH" smtClean="0"/>
              <a:t>‹#›</a:t>
            </a:fld>
            <a:endParaRPr lang="en-PH"/>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EF40777-B22D-49FA-AED3-FDA452786615}" type="datetimeFigureOut">
              <a:rPr lang="en-PH" smtClean="0"/>
              <a:t>24/04/2018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EF40777-B22D-49FA-AED3-FDA452786615}" type="datetimeFigureOut">
              <a:rPr lang="en-PH" smtClean="0"/>
              <a:t>24/04/2018</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EF40777-B22D-49FA-AED3-FDA452786615}" type="datetimeFigureOut">
              <a:rPr lang="en-PH" smtClean="0"/>
              <a:t>24/04/2018</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40777-B22D-49FA-AED3-FDA452786615}" type="datetimeFigureOut">
              <a:rPr lang="en-PH" smtClean="0"/>
              <a:t>24/04/2018</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EF40777-B22D-49FA-AED3-FDA452786615}" type="datetimeFigureOut">
              <a:rPr lang="en-PH" smtClean="0"/>
              <a:t>24/04/2018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EF40777-B22D-49FA-AED3-FDA452786615}" type="datetimeFigureOut">
              <a:rPr lang="en-PH" smtClean="0"/>
              <a:t>24/04/2018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E72A597A-283F-4C61-B630-5136C17E1F9A}" type="slidenum">
              <a:rPr lang="en-PH" smtClean="0"/>
              <a:t>‹#›</a:t>
            </a:fld>
            <a:endParaRPr lang="en-P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EF40777-B22D-49FA-AED3-FDA452786615}" type="datetimeFigureOut">
              <a:rPr lang="en-PH" smtClean="0"/>
              <a:t>24/04/2018</a:t>
            </a:fld>
            <a:endParaRPr lang="en-PH"/>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PH"/>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72A597A-283F-4C61-B630-5136C17E1F9A}" type="slidenum">
              <a:rPr lang="en-PH" smtClean="0"/>
              <a:t>‹#›</a:t>
            </a:fld>
            <a:endParaRPr lang="en-PH"/>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PH" dirty="0" smtClean="0"/>
              <a:t>Temporary Small Scale </a:t>
            </a:r>
            <a:r>
              <a:rPr lang="en-PH" smtClean="0"/>
              <a:t>Mining </a:t>
            </a:r>
            <a:r>
              <a:rPr lang="en-PH" smtClean="0"/>
              <a:t>CONTRACT</a:t>
            </a:r>
            <a:r>
              <a:rPr lang="en-PH" smtClean="0"/>
              <a:t> </a:t>
            </a:r>
            <a:r>
              <a:rPr lang="en-PH" dirty="0" smtClean="0"/>
              <a:t>(TSSMC)</a:t>
            </a:r>
            <a:endParaRPr lang="en-PH" dirty="0"/>
          </a:p>
        </p:txBody>
      </p:sp>
      <p:sp>
        <p:nvSpPr>
          <p:cNvPr id="3" name="Subtitle 2"/>
          <p:cNvSpPr>
            <a:spLocks noGrp="1"/>
          </p:cNvSpPr>
          <p:nvPr>
            <p:ph type="subTitle" idx="1"/>
          </p:nvPr>
        </p:nvSpPr>
        <p:spPr/>
        <p:txBody>
          <a:bodyPr/>
          <a:lstStyle/>
          <a:p>
            <a:r>
              <a:rPr lang="en-PH" sz="2000" dirty="0" smtClean="0"/>
              <a:t>PMRB-</a:t>
            </a:r>
            <a:r>
              <a:rPr lang="en-PH" sz="2000" dirty="0" err="1" smtClean="0"/>
              <a:t>Benguet</a:t>
            </a:r>
            <a:r>
              <a:rPr lang="en-PH" sz="2000" dirty="0" smtClean="0"/>
              <a:t> TWG</a:t>
            </a:r>
          </a:p>
          <a:p>
            <a:r>
              <a:rPr lang="en-PH" sz="2000" dirty="0" smtClean="0"/>
              <a:t>Presentation</a:t>
            </a:r>
          </a:p>
          <a:p>
            <a:r>
              <a:rPr lang="en-PH" sz="2000" dirty="0" smtClean="0"/>
              <a:t>April 24, 2018</a:t>
            </a:r>
          </a:p>
          <a:p>
            <a:r>
              <a:rPr lang="en-PH" sz="2000" dirty="0" err="1" smtClean="0"/>
              <a:t>Ecolodge</a:t>
            </a:r>
            <a:r>
              <a:rPr lang="en-PH" sz="2000" dirty="0" smtClean="0"/>
              <a:t>, Magsaysay Avenue Baguio City </a:t>
            </a:r>
          </a:p>
          <a:p>
            <a:endParaRPr lang="en-PH" dirty="0"/>
          </a:p>
        </p:txBody>
      </p:sp>
    </p:spTree>
    <p:extLst>
      <p:ext uri="{BB962C8B-B14F-4D97-AF65-F5344CB8AC3E}">
        <p14:creationId xmlns:p14="http://schemas.microsoft.com/office/powerpoint/2010/main" val="1221975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smtClean="0"/>
              <a:t>Section 10. Application to Enter Into a Small-Scale Mining Contract</a:t>
            </a:r>
            <a:br>
              <a:rPr lang="en-PH" smtClean="0"/>
            </a:br>
            <a:endParaRPr lang="en-PH" dirty="0"/>
          </a:p>
        </p:txBody>
      </p:sp>
      <p:sp>
        <p:nvSpPr>
          <p:cNvPr id="3" name="Content Placeholder 2"/>
          <p:cNvSpPr>
            <a:spLocks noGrp="1"/>
          </p:cNvSpPr>
          <p:nvPr>
            <p:ph sz="half" idx="1"/>
          </p:nvPr>
        </p:nvSpPr>
        <p:spPr/>
        <p:txBody>
          <a:bodyPr>
            <a:normAutofit fontScale="85000" lnSpcReduction="20000"/>
          </a:bodyPr>
          <a:lstStyle/>
          <a:p>
            <a:pPr marL="0" indent="0">
              <a:buNone/>
            </a:pPr>
            <a:r>
              <a:rPr lang="en-PH" dirty="0" err="1" smtClean="0"/>
              <a:t>Minahang</a:t>
            </a:r>
            <a:r>
              <a:rPr lang="en-PH" dirty="0" smtClean="0"/>
              <a:t> Bayan application  mandatory requirements in five (5) copies:</a:t>
            </a:r>
          </a:p>
          <a:p>
            <a:pPr marL="463550" indent="-463550">
              <a:buNone/>
            </a:pPr>
            <a:r>
              <a:rPr lang="en-PH" dirty="0" smtClean="0"/>
              <a:t>a.	Duly accomplished and notarized application form (Annex B);</a:t>
            </a:r>
          </a:p>
          <a:p>
            <a:pPr marL="463550" indent="-463550">
              <a:buNone/>
            </a:pPr>
            <a:r>
              <a:rPr lang="en-PH" dirty="0" smtClean="0"/>
              <a:t>b.	Application fee of PhPIO,OOO.00 for non-metallic minerals and PhP20,000.OO for gold, silver and/or chromite, payable to the Regional Office concerned;</a:t>
            </a:r>
          </a:p>
          <a:p>
            <a:pPr marL="463550" indent="-463550">
              <a:buNone/>
            </a:pPr>
            <a:r>
              <a:rPr lang="en-PH" dirty="0" smtClean="0"/>
              <a:t>c.	Copy of small-scale miners license;</a:t>
            </a:r>
          </a:p>
        </p:txBody>
      </p:sp>
      <p:pic>
        <p:nvPicPr>
          <p:cNvPr id="5"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524000"/>
            <a:ext cx="4038600" cy="2692400"/>
          </a:xfrm>
        </p:spPr>
      </p:pic>
    </p:spTree>
    <p:extLst>
      <p:ext uri="{BB962C8B-B14F-4D97-AF65-F5344CB8AC3E}">
        <p14:creationId xmlns:p14="http://schemas.microsoft.com/office/powerpoint/2010/main" val="4144938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smtClean="0"/>
              <a:t>Section 10. Application to Enter Into a Small-Scale Mining Contract</a:t>
            </a:r>
            <a:br>
              <a:rPr lang="en-PH" smtClean="0"/>
            </a:br>
            <a:endParaRPr lang="en-PH" dirty="0"/>
          </a:p>
        </p:txBody>
      </p:sp>
      <p:sp>
        <p:nvSpPr>
          <p:cNvPr id="3" name="Content Placeholder 2"/>
          <p:cNvSpPr>
            <a:spLocks noGrp="1"/>
          </p:cNvSpPr>
          <p:nvPr>
            <p:ph sz="half" idx="1"/>
          </p:nvPr>
        </p:nvSpPr>
        <p:spPr/>
        <p:txBody>
          <a:bodyPr>
            <a:normAutofit fontScale="62500" lnSpcReduction="20000"/>
          </a:bodyPr>
          <a:lstStyle/>
          <a:p>
            <a:pPr marL="0" indent="0">
              <a:buNone/>
            </a:pPr>
            <a:endParaRPr lang="en-PH" dirty="0" smtClean="0"/>
          </a:p>
          <a:p>
            <a:pPr marL="344488" indent="-344488">
              <a:buNone/>
            </a:pPr>
            <a:r>
              <a:rPr lang="en-PH" dirty="0" smtClean="0"/>
              <a:t>d.	Location map of the proposed small-scale mining contract area showing its geographic coordinates/</a:t>
            </a:r>
            <a:r>
              <a:rPr lang="en-PH" dirty="0" err="1" smtClean="0"/>
              <a:t>meridional</a:t>
            </a:r>
            <a:r>
              <a:rPr lang="en-PH" dirty="0" smtClean="0"/>
              <a:t> block(s) and boundaries in relation to the </a:t>
            </a:r>
            <a:r>
              <a:rPr lang="en-PH" dirty="0" err="1" smtClean="0"/>
              <a:t>Minahang</a:t>
            </a:r>
            <a:r>
              <a:rPr lang="en-PH" dirty="0" smtClean="0"/>
              <a:t> Bayan, major environmental features and other projects using a National Mapping and Resources Information Authority (NAMRIA) topographic map in a scale of or 1: 10,000 duly prepared, signed and sealed by a deputized Geodetic Engineer;</a:t>
            </a:r>
          </a:p>
          <a:p>
            <a:pPr marL="344488" indent="-344488">
              <a:buNone/>
            </a:pPr>
            <a:r>
              <a:rPr lang="en-PH" dirty="0" smtClean="0"/>
              <a:t>e.	Sketch plan of the proposed small-scale mining contract area at a convenient scale duly prepared, signed and sealed by a deputized Geodetic Engineer;</a:t>
            </a:r>
          </a:p>
          <a:p>
            <a:pPr marL="344488" indent="-344488">
              <a:buNone/>
            </a:pPr>
            <a:r>
              <a:rPr lang="en-PH" dirty="0" smtClean="0"/>
              <a:t>f.	Proposed small-scale mining contract;</a:t>
            </a:r>
            <a:endParaRPr lang="en-PH"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038600"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525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Section 10. Application to Enter Into a Small-Scale Mining Contract</a:t>
            </a:r>
            <a:br>
              <a:rPr lang="en-PH" dirty="0" smtClean="0"/>
            </a:br>
            <a:endParaRPr lang="en-PH" dirty="0"/>
          </a:p>
        </p:txBody>
      </p:sp>
      <p:sp>
        <p:nvSpPr>
          <p:cNvPr id="3" name="Content Placeholder 2"/>
          <p:cNvSpPr>
            <a:spLocks noGrp="1"/>
          </p:cNvSpPr>
          <p:nvPr>
            <p:ph sz="half" idx="1"/>
          </p:nvPr>
        </p:nvSpPr>
        <p:spPr/>
        <p:txBody>
          <a:bodyPr>
            <a:normAutofit fontScale="92500" lnSpcReduction="20000"/>
          </a:bodyPr>
          <a:lstStyle/>
          <a:p>
            <a:pPr marL="463550" indent="-463550">
              <a:buNone/>
              <a:tabLst>
                <a:tab pos="688975" algn="l"/>
              </a:tabLst>
            </a:pPr>
            <a:r>
              <a:rPr lang="en-PH" dirty="0" smtClean="0"/>
              <a:t>g.	Application for survey order;</a:t>
            </a:r>
          </a:p>
          <a:p>
            <a:pPr marL="463550" indent="-463550">
              <a:buNone/>
              <a:tabLst>
                <a:tab pos="688975" algn="l"/>
              </a:tabLst>
            </a:pPr>
            <a:r>
              <a:rPr lang="en-PH" dirty="0" smtClean="0"/>
              <a:t>h.	Proposed Two-year Work Program (Annex C);</a:t>
            </a:r>
          </a:p>
          <a:p>
            <a:pPr marL="463550" indent="0">
              <a:buNone/>
              <a:tabLst>
                <a:tab pos="463550" algn="l"/>
              </a:tabLst>
            </a:pPr>
            <a:r>
              <a:rPr lang="en-PH" dirty="0" smtClean="0"/>
              <a:t> PEIMP;</a:t>
            </a:r>
          </a:p>
          <a:p>
            <a:pPr marL="463550" indent="-463550">
              <a:buNone/>
              <a:tabLst>
                <a:tab pos="688975" algn="l"/>
              </a:tabLst>
            </a:pPr>
            <a:r>
              <a:rPr lang="en-PH" dirty="0" smtClean="0"/>
              <a:t>j.	CEMCRR or Certificate of Exemption, in lieu of a CEMCRR, if the applicant has neither past nor present mineral resource use or mining-related venture(s);</a:t>
            </a:r>
          </a:p>
          <a:p>
            <a:pPr marL="225425" indent="-225425"/>
            <a:endParaRPr lang="en-PH"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295400"/>
            <a:ext cx="4038600" cy="269240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4242179"/>
            <a:ext cx="3314700" cy="2209800"/>
          </a:xfrm>
          <a:prstGeom prst="rect">
            <a:avLst/>
          </a:prstGeom>
        </p:spPr>
      </p:pic>
    </p:spTree>
    <p:extLst>
      <p:ext uri="{BB962C8B-B14F-4D97-AF65-F5344CB8AC3E}">
        <p14:creationId xmlns:p14="http://schemas.microsoft.com/office/powerpoint/2010/main" val="1598605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Section 10. Application to Enter Into a Small-Scale Mining Contract</a:t>
            </a:r>
            <a:br>
              <a:rPr lang="en-PH" dirty="0" smtClean="0"/>
            </a:br>
            <a:endParaRPr lang="en-PH" dirty="0"/>
          </a:p>
        </p:txBody>
      </p:sp>
      <p:sp>
        <p:nvSpPr>
          <p:cNvPr id="3" name="Content Placeholder 2"/>
          <p:cNvSpPr>
            <a:spLocks noGrp="1"/>
          </p:cNvSpPr>
          <p:nvPr>
            <p:ph sz="half" idx="1"/>
          </p:nvPr>
        </p:nvSpPr>
        <p:spPr/>
        <p:txBody>
          <a:bodyPr>
            <a:normAutofit fontScale="55000" lnSpcReduction="20000"/>
          </a:bodyPr>
          <a:lstStyle/>
          <a:p>
            <a:pPr marL="463550" indent="-463550">
              <a:buNone/>
              <a:tabLst>
                <a:tab pos="463550" algn="l"/>
              </a:tabLst>
            </a:pPr>
            <a:r>
              <a:rPr lang="en-PH" dirty="0" smtClean="0"/>
              <a:t>k.	COMP; ASHP; and</a:t>
            </a:r>
          </a:p>
          <a:p>
            <a:pPr marL="463550" indent="-463550">
              <a:buNone/>
              <a:tabLst>
                <a:tab pos="463550" algn="l"/>
              </a:tabLst>
            </a:pPr>
            <a:r>
              <a:rPr lang="en-PH" dirty="0" smtClean="0"/>
              <a:t>m.   Sworn declaration of the total area (</a:t>
            </a:r>
            <a:r>
              <a:rPr lang="en-PH" dirty="0" err="1" smtClean="0"/>
              <a:t>hectarage</a:t>
            </a:r>
            <a:r>
              <a:rPr lang="en-PH" dirty="0" smtClean="0"/>
              <a:t>) covered by the applicant's/ small scale mining contract(s)/application(s) in the entire country.</a:t>
            </a:r>
          </a:p>
          <a:p>
            <a:pPr marL="463550" indent="47625">
              <a:buNone/>
              <a:tabLst>
                <a:tab pos="463550" algn="l"/>
              </a:tabLst>
            </a:pPr>
            <a:r>
              <a:rPr lang="en-PH" dirty="0" smtClean="0"/>
              <a:t>Applications with incomplete mandatory' requirements shall not be accepted. Within fifteen (15) days upon receipt of the application, the Board shall check through the control map if the area is free from conflict. In case the applied area is in conflict totally, the Board shall deny the application. In case the applied area is partially in conflict, the Board shall return the application for revision and resubmission within fifteen (15) days: Provided, That only one (1) people's small-scale mining contract may be awarded at any one time to a small-scale mining contractor in the entire country'.</a:t>
            </a:r>
          </a:p>
          <a:p>
            <a:pPr marL="463550" indent="-463550">
              <a:tabLst>
                <a:tab pos="463550" algn="l"/>
              </a:tabLst>
            </a:pPr>
            <a:endParaRPr lang="en-PH"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96452" y="1219200"/>
            <a:ext cx="4038600" cy="26924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114800"/>
            <a:ext cx="3200400" cy="2133600"/>
          </a:xfrm>
          <a:prstGeom prst="rect">
            <a:avLst/>
          </a:prstGeom>
        </p:spPr>
      </p:pic>
    </p:spTree>
    <p:extLst>
      <p:ext uri="{BB962C8B-B14F-4D97-AF65-F5344CB8AC3E}">
        <p14:creationId xmlns:p14="http://schemas.microsoft.com/office/powerpoint/2010/main" val="4180039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PH" dirty="0" smtClean="0"/>
              <a:t>TSSMC Status </a:t>
            </a:r>
            <a:endParaRPr lang="en-PH" dirty="0"/>
          </a:p>
        </p:txBody>
      </p:sp>
      <p:sp>
        <p:nvSpPr>
          <p:cNvPr id="5" name="Content Placeholder 4"/>
          <p:cNvSpPr>
            <a:spLocks noGrp="1"/>
          </p:cNvSpPr>
          <p:nvPr>
            <p:ph sz="half" idx="1"/>
          </p:nvPr>
        </p:nvSpPr>
        <p:spPr/>
        <p:txBody>
          <a:bodyPr>
            <a:normAutofit lnSpcReduction="10000"/>
          </a:bodyPr>
          <a:lstStyle/>
          <a:p>
            <a:pPr>
              <a:buFont typeface="Wingdings" pitchFamily="2" charset="2"/>
              <a:buChar char="q"/>
            </a:pPr>
            <a:r>
              <a:rPr lang="en-PH" dirty="0"/>
              <a:t>TSSMC were awarded to twelve  (12) SSM associations by the Governor of </a:t>
            </a:r>
            <a:r>
              <a:rPr lang="en-PH" dirty="0" err="1"/>
              <a:t>Benguet</a:t>
            </a:r>
            <a:r>
              <a:rPr lang="en-PH" dirty="0"/>
              <a:t> dated October 12, 2014. </a:t>
            </a:r>
          </a:p>
          <a:p>
            <a:pPr>
              <a:buFont typeface="Wingdings" pitchFamily="2" charset="2"/>
              <a:buChar char="Ø"/>
            </a:pPr>
            <a:r>
              <a:rPr lang="en-PH" dirty="0"/>
              <a:t> Six (6) Months period renewable for like period.</a:t>
            </a:r>
          </a:p>
          <a:p>
            <a:pPr>
              <a:buFont typeface="Wingdings" pitchFamily="2" charset="2"/>
              <a:buChar char="Ø"/>
            </a:pPr>
            <a:r>
              <a:rPr lang="en-PH" dirty="0"/>
              <a:t> With twelve (12) conditions.</a:t>
            </a:r>
          </a:p>
          <a:p>
            <a:endParaRPr lang="en-PH"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1524000"/>
            <a:ext cx="3810000" cy="2540000"/>
          </a:xfrm>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216507"/>
            <a:ext cx="2497137" cy="2412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445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PH" dirty="0" smtClean="0"/>
              <a:t>TSSMC Conditions:</a:t>
            </a:r>
            <a:endParaRPr lang="en-PH" dirty="0"/>
          </a:p>
        </p:txBody>
      </p:sp>
      <p:sp>
        <p:nvSpPr>
          <p:cNvPr id="5" name="Content Placeholder 4"/>
          <p:cNvSpPr>
            <a:spLocks noGrp="1"/>
          </p:cNvSpPr>
          <p:nvPr>
            <p:ph sz="half" idx="1"/>
          </p:nvPr>
        </p:nvSpPr>
        <p:spPr/>
        <p:txBody>
          <a:bodyPr>
            <a:normAutofit fontScale="62500" lnSpcReduction="20000"/>
          </a:bodyPr>
          <a:lstStyle/>
          <a:p>
            <a:pPr marL="514350" lvl="0" indent="-514350">
              <a:buFont typeface="+mj-lt"/>
              <a:buAutoNum type="arabicPeriod"/>
            </a:pPr>
            <a:r>
              <a:rPr lang="en-PH" sz="3000" dirty="0">
                <a:solidFill>
                  <a:prstClr val="black"/>
                </a:solidFill>
              </a:rPr>
              <a:t>Undertake Mining activities in accordance with mining plans duly approved by the Board.</a:t>
            </a:r>
          </a:p>
          <a:p>
            <a:pPr marL="514350" lvl="0" indent="-514350">
              <a:buFont typeface="+mj-lt"/>
              <a:buAutoNum type="arabicPeriod"/>
            </a:pPr>
            <a:r>
              <a:rPr lang="en-PH" sz="3000" dirty="0">
                <a:solidFill>
                  <a:prstClr val="black"/>
                </a:solidFill>
              </a:rPr>
              <a:t>Abide by the SSM Safety Rules and Regulations and allow access for authorized inspection team of the Board to undertake periodic monitoring.</a:t>
            </a:r>
          </a:p>
          <a:p>
            <a:pPr marL="514350" lvl="0" indent="-514350">
              <a:buFont typeface="+mj-lt"/>
              <a:buAutoNum type="arabicPeriod"/>
            </a:pPr>
            <a:r>
              <a:rPr lang="en-PH" sz="3000" dirty="0">
                <a:solidFill>
                  <a:prstClr val="black"/>
                </a:solidFill>
              </a:rPr>
              <a:t>Submit to the Board the required agreement/consent/waiver of the holder of mining rights, owner of ancestral domain/land, where the SSM activities are located</a:t>
            </a:r>
            <a:endParaRPr lang="en-PH" dirty="0"/>
          </a:p>
        </p:txBody>
      </p:sp>
      <p:pic>
        <p:nvPicPr>
          <p:cNvPr id="5123"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56794" y="3962400"/>
            <a:ext cx="381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447800"/>
            <a:ext cx="1703387" cy="228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525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PH" dirty="0"/>
              <a:t>TSSMC ;12 Conditions</a:t>
            </a:r>
          </a:p>
        </p:txBody>
      </p:sp>
      <p:sp>
        <p:nvSpPr>
          <p:cNvPr id="5" name="Content Placeholder 4"/>
          <p:cNvSpPr>
            <a:spLocks noGrp="1"/>
          </p:cNvSpPr>
          <p:nvPr>
            <p:ph sz="half" idx="1"/>
          </p:nvPr>
        </p:nvSpPr>
        <p:spPr/>
        <p:txBody>
          <a:bodyPr>
            <a:normAutofit fontScale="70000" lnSpcReduction="20000"/>
          </a:bodyPr>
          <a:lstStyle/>
          <a:p>
            <a:pPr marL="514350" lvl="0" indent="-514350">
              <a:buFont typeface="Arial" pitchFamily="34" charset="0"/>
              <a:buAutoNum type="arabicPeriod" startAt="4"/>
            </a:pPr>
            <a:r>
              <a:rPr lang="en-PH" sz="3000" dirty="0">
                <a:solidFill>
                  <a:prstClr val="black"/>
                </a:solidFill>
              </a:rPr>
              <a:t>Pay all taxes and fees, and others as maybe provided by law.</a:t>
            </a:r>
          </a:p>
          <a:p>
            <a:pPr marL="514350" lvl="0" indent="-514350">
              <a:buFont typeface="Arial" pitchFamily="34" charset="0"/>
              <a:buAutoNum type="arabicPeriod" startAt="4"/>
            </a:pPr>
            <a:r>
              <a:rPr lang="en-PH" sz="3000" dirty="0">
                <a:solidFill>
                  <a:prstClr val="black"/>
                </a:solidFill>
              </a:rPr>
              <a:t>Comply with pertinent laws, policies rules and regulations on environmental protection and conservation(e.g. Tree cutting, pollution control, mineral processing , use of toxic chemicals.</a:t>
            </a:r>
          </a:p>
          <a:p>
            <a:pPr marL="514350" lvl="0" indent="-514350">
              <a:buFont typeface="Arial" pitchFamily="34" charset="0"/>
              <a:buAutoNum type="arabicPeriod" startAt="4"/>
            </a:pPr>
            <a:r>
              <a:rPr lang="en-PH" sz="3000" dirty="0">
                <a:solidFill>
                  <a:prstClr val="black"/>
                </a:solidFill>
              </a:rPr>
              <a:t> File under oath at the end of each quarter a detailed production and financial report to the Board.</a:t>
            </a:r>
          </a:p>
          <a:p>
            <a:endParaRPr lang="en-PH"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29200" y="1295400"/>
            <a:ext cx="3505200" cy="2336800"/>
          </a:xfr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962400"/>
            <a:ext cx="2743200" cy="1828800"/>
          </a:xfrm>
          <a:prstGeom prst="rect">
            <a:avLst/>
          </a:prstGeom>
        </p:spPr>
      </p:pic>
    </p:spTree>
    <p:extLst>
      <p:ext uri="{BB962C8B-B14F-4D97-AF65-F5344CB8AC3E}">
        <p14:creationId xmlns:p14="http://schemas.microsoft.com/office/powerpoint/2010/main" val="65327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TSSMC ;12 Conditions</a:t>
            </a:r>
            <a:endParaRPr lang="en-PH" dirty="0"/>
          </a:p>
        </p:txBody>
      </p:sp>
      <p:sp>
        <p:nvSpPr>
          <p:cNvPr id="3" name="Content Placeholder 2"/>
          <p:cNvSpPr>
            <a:spLocks noGrp="1"/>
          </p:cNvSpPr>
          <p:nvPr>
            <p:ph sz="half" idx="1"/>
          </p:nvPr>
        </p:nvSpPr>
        <p:spPr>
          <a:xfrm>
            <a:off x="152400" y="1318418"/>
            <a:ext cx="4038600" cy="4525963"/>
          </a:xfrm>
        </p:spPr>
        <p:txBody>
          <a:bodyPr>
            <a:normAutofit fontScale="55000" lnSpcReduction="20000"/>
          </a:bodyPr>
          <a:lstStyle/>
          <a:p>
            <a:pPr marL="514350" indent="-514350">
              <a:buAutoNum type="arabicPeriod" startAt="7"/>
            </a:pPr>
            <a:r>
              <a:rPr lang="en-PH" dirty="0" smtClean="0"/>
              <a:t>Assume responsibility of the registration with the Board of all its members as miners and ensure their safety at all times while working on the mines.</a:t>
            </a:r>
          </a:p>
          <a:p>
            <a:pPr marL="514350" indent="-514350">
              <a:buAutoNum type="arabicPeriod" startAt="7"/>
            </a:pPr>
            <a:r>
              <a:rPr lang="en-PH" dirty="0" smtClean="0"/>
              <a:t>Agree to the establishment of common, safe and efficient custom mills to process minerals or ore-bearing materials and tailings storage facilities which shall be limited within the contract area upon approval of the Board.</a:t>
            </a:r>
          </a:p>
          <a:p>
            <a:pPr marL="514350" indent="-514350">
              <a:buAutoNum type="arabicPeriod" startAt="7"/>
            </a:pPr>
            <a:r>
              <a:rPr lang="en-PH" dirty="0" smtClean="0"/>
              <a:t>Undertake mining activities only within the metes and bounds of the area approved by the Board for the Contractor as described hereunder. </a:t>
            </a:r>
          </a:p>
          <a:p>
            <a:pPr marL="1028700" indent="-1028700" algn="just">
              <a:buNone/>
            </a:pPr>
            <a:r>
              <a:rPr lang="en-PH" dirty="0"/>
              <a:t>	</a:t>
            </a:r>
            <a:r>
              <a:rPr lang="en-PH" dirty="0" smtClean="0"/>
              <a:t>(Site plan and technical description of the area applied for, including the mining plan, both approved by the Board shall be form part of the TSSMC).</a:t>
            </a:r>
          </a:p>
          <a:p>
            <a:pPr marL="514350" indent="-514350" algn="just">
              <a:buFont typeface="+mj-lt"/>
              <a:buAutoNum type="arabicPeriod"/>
            </a:pPr>
            <a:endParaRPr lang="en-PH" dirty="0" smtClean="0"/>
          </a:p>
          <a:p>
            <a:pPr marL="514350" indent="-514350">
              <a:buFont typeface="+mj-lt"/>
              <a:buAutoNum type="arabicPeriod"/>
            </a:pPr>
            <a:endParaRPr lang="en-PH"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524000"/>
            <a:ext cx="3086100" cy="20574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962400"/>
            <a:ext cx="2400300" cy="1600200"/>
          </a:xfrm>
          <a:prstGeom prst="rect">
            <a:avLst/>
          </a:prstGeom>
        </p:spPr>
      </p:pic>
    </p:spTree>
    <p:extLst>
      <p:ext uri="{BB962C8B-B14F-4D97-AF65-F5344CB8AC3E}">
        <p14:creationId xmlns:p14="http://schemas.microsoft.com/office/powerpoint/2010/main" val="55554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TSSMC ;12 Conditions</a:t>
            </a:r>
            <a:endParaRPr lang="en-PH" dirty="0"/>
          </a:p>
        </p:txBody>
      </p:sp>
      <p:sp>
        <p:nvSpPr>
          <p:cNvPr id="3" name="Content Placeholder 2"/>
          <p:cNvSpPr>
            <a:spLocks noGrp="1"/>
          </p:cNvSpPr>
          <p:nvPr>
            <p:ph sz="half" idx="1"/>
          </p:nvPr>
        </p:nvSpPr>
        <p:spPr/>
        <p:txBody>
          <a:bodyPr>
            <a:normAutofit fontScale="77500" lnSpcReduction="20000"/>
          </a:bodyPr>
          <a:lstStyle/>
          <a:p>
            <a:pPr marL="463550" indent="-463550">
              <a:buNone/>
            </a:pPr>
            <a:r>
              <a:rPr lang="en-PH" dirty="0" smtClean="0"/>
              <a:t>10. That the Contractor during the pendency of this Contract must endeavour to pursue his application for the declaration as </a:t>
            </a:r>
            <a:r>
              <a:rPr lang="en-PH" dirty="0" err="1" smtClean="0"/>
              <a:t>Minahang</a:t>
            </a:r>
            <a:r>
              <a:rPr lang="en-PH" dirty="0" smtClean="0"/>
              <a:t> Bayan.</a:t>
            </a:r>
          </a:p>
          <a:p>
            <a:pPr marL="463550" indent="-463550">
              <a:buNone/>
            </a:pPr>
            <a:endParaRPr lang="en-PH" dirty="0" smtClean="0"/>
          </a:p>
          <a:p>
            <a:pPr marL="463550" indent="-463550">
              <a:buNone/>
            </a:pPr>
            <a:r>
              <a:rPr lang="en-PH" dirty="0" smtClean="0"/>
              <a:t>11. This Contract is non-transferable.</a:t>
            </a:r>
          </a:p>
          <a:p>
            <a:pPr marL="463550" indent="-463550">
              <a:buNone/>
            </a:pPr>
            <a:endParaRPr lang="en-PH" dirty="0"/>
          </a:p>
          <a:p>
            <a:pPr marL="463550" indent="-463550">
              <a:buNone/>
            </a:pPr>
            <a:r>
              <a:rPr lang="en-PH" dirty="0" smtClean="0"/>
              <a:t>12. This TSSMC awarded to the Contractor maybe suspended/rescinded/cancelled for violations of any of the herein stipulated conditions upon due notice and hearing by the Board.</a:t>
            </a:r>
          </a:p>
          <a:p>
            <a:pPr marL="514350" indent="-514350" algn="just">
              <a:buFont typeface="+mj-lt"/>
              <a:buAutoNum type="arabicPeriod"/>
            </a:pPr>
            <a:endParaRPr lang="en-PH" dirty="0" smtClean="0"/>
          </a:p>
          <a:p>
            <a:pPr marL="514350" indent="-514350">
              <a:buFont typeface="+mj-lt"/>
              <a:buAutoNum type="arabicPeriod"/>
            </a:pPr>
            <a:endParaRPr lang="en-PH"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447800"/>
            <a:ext cx="4038600" cy="2692400"/>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343400"/>
            <a:ext cx="195738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968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TSSMC Update;</a:t>
            </a:r>
            <a:endParaRPr lang="en-PH" dirty="0"/>
          </a:p>
        </p:txBody>
      </p:sp>
      <p:sp>
        <p:nvSpPr>
          <p:cNvPr id="3" name="Content Placeholder 2"/>
          <p:cNvSpPr>
            <a:spLocks noGrp="1"/>
          </p:cNvSpPr>
          <p:nvPr>
            <p:ph sz="half" idx="1"/>
          </p:nvPr>
        </p:nvSpPr>
        <p:spPr/>
        <p:txBody>
          <a:bodyPr>
            <a:normAutofit fontScale="85000" lnSpcReduction="20000"/>
          </a:bodyPr>
          <a:lstStyle/>
          <a:p>
            <a:r>
              <a:rPr lang="en-PH" dirty="0" smtClean="0"/>
              <a:t>PMRB 1</a:t>
            </a:r>
            <a:r>
              <a:rPr lang="en-PH" baseline="30000" dirty="0" smtClean="0"/>
              <a:t>st</a:t>
            </a:r>
            <a:r>
              <a:rPr lang="en-PH" dirty="0" smtClean="0"/>
              <a:t> Quarter Regular meeting on January 21, 2016 at the Session Hall La Trinidad </a:t>
            </a:r>
            <a:r>
              <a:rPr lang="en-PH" dirty="0" err="1" smtClean="0"/>
              <a:t>Benguet</a:t>
            </a:r>
            <a:r>
              <a:rPr lang="en-PH" dirty="0" smtClean="0"/>
              <a:t>;</a:t>
            </a:r>
          </a:p>
          <a:p>
            <a:pPr>
              <a:buFont typeface="Wingdings" pitchFamily="2" charset="2"/>
              <a:buChar char="Ø"/>
            </a:pPr>
            <a:r>
              <a:rPr lang="en-PH" dirty="0"/>
              <a:t> </a:t>
            </a:r>
            <a:r>
              <a:rPr lang="en-PH" dirty="0" smtClean="0"/>
              <a:t> Board agreed to renew the TSSMC previously issued until such time that their area is declared as MB provided that they will strictly comply with the submission of production report, SHES requirements and terms and conditions of the contract.   </a:t>
            </a:r>
            <a:endParaRPr lang="en-PH" dirty="0"/>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946682" y="2720126"/>
            <a:ext cx="3441635" cy="228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631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12 SSM Associations with TSSMC</a:t>
            </a:r>
            <a:endParaRPr lang="en-PH"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915741040"/>
              </p:ext>
            </p:extLst>
          </p:nvPr>
        </p:nvGraphicFramePr>
        <p:xfrm>
          <a:off x="152400" y="1447800"/>
          <a:ext cx="4724400" cy="3627120"/>
        </p:xfrm>
        <a:graphic>
          <a:graphicData uri="http://schemas.openxmlformats.org/drawingml/2006/table">
            <a:tbl>
              <a:tblPr firstRow="1" bandRow="1">
                <a:tableStyleId>{5C22544A-7EE6-4342-B048-85BDC9FD1C3A}</a:tableStyleId>
              </a:tblPr>
              <a:tblGrid>
                <a:gridCol w="1981200"/>
                <a:gridCol w="1295400"/>
                <a:gridCol w="1447800"/>
              </a:tblGrid>
              <a:tr h="186783">
                <a:tc>
                  <a:txBody>
                    <a:bodyPr/>
                    <a:lstStyle/>
                    <a:p>
                      <a:pPr algn="ctr"/>
                      <a:r>
                        <a:rPr lang="en-PH" sz="800" dirty="0" smtClean="0"/>
                        <a:t>Association</a:t>
                      </a:r>
                      <a:endParaRPr lang="en-PH" sz="800" dirty="0"/>
                    </a:p>
                  </a:txBody>
                  <a:tcPr marL="44873" marR="44873"/>
                </a:tc>
                <a:tc>
                  <a:txBody>
                    <a:bodyPr/>
                    <a:lstStyle/>
                    <a:p>
                      <a:pPr algn="ctr"/>
                      <a:r>
                        <a:rPr lang="en-PH" sz="800" dirty="0" err="1" smtClean="0"/>
                        <a:t>Permittee</a:t>
                      </a:r>
                      <a:endParaRPr lang="en-PH" sz="800" dirty="0"/>
                    </a:p>
                  </a:txBody>
                  <a:tcPr marL="44873" marR="44873"/>
                </a:tc>
                <a:tc>
                  <a:txBody>
                    <a:bodyPr/>
                    <a:lstStyle/>
                    <a:p>
                      <a:pPr algn="ctr"/>
                      <a:r>
                        <a:rPr lang="en-PH" sz="800" dirty="0" smtClean="0"/>
                        <a:t>Location</a:t>
                      </a:r>
                      <a:endParaRPr lang="en-PH" sz="800" dirty="0"/>
                    </a:p>
                  </a:txBody>
                  <a:tcPr marL="44873" marR="44873"/>
                </a:tc>
              </a:tr>
              <a:tr h="339183">
                <a:tc>
                  <a:txBody>
                    <a:bodyPr/>
                    <a:lstStyle/>
                    <a:p>
                      <a:r>
                        <a:rPr lang="en-PH" sz="800" b="1" dirty="0" smtClean="0"/>
                        <a:t>1. Juan Carlos S. Milan </a:t>
                      </a:r>
                      <a:r>
                        <a:rPr lang="en-PH" sz="800" b="1" dirty="0" err="1" smtClean="0"/>
                        <a:t>SSMGroup</a:t>
                      </a:r>
                      <a:endParaRPr lang="en-PH" sz="800" b="1" dirty="0"/>
                    </a:p>
                  </a:txBody>
                  <a:tcPr marL="44873" marR="44873"/>
                </a:tc>
                <a:tc>
                  <a:txBody>
                    <a:bodyPr/>
                    <a:lstStyle/>
                    <a:p>
                      <a:r>
                        <a:rPr lang="en-PH" sz="800" b="1" dirty="0" smtClean="0"/>
                        <a:t>Juan Carlos Milan </a:t>
                      </a:r>
                      <a:endParaRPr lang="en-PH" sz="800" b="1" dirty="0"/>
                    </a:p>
                  </a:txBody>
                  <a:tcPr marL="44873" marR="44873"/>
                </a:tc>
                <a:tc>
                  <a:txBody>
                    <a:bodyPr/>
                    <a:lstStyle/>
                    <a:p>
                      <a:r>
                        <a:rPr lang="en-PH" sz="800" b="1" dirty="0" err="1" smtClean="0"/>
                        <a:t>Virac</a:t>
                      </a:r>
                      <a:r>
                        <a:rPr lang="en-PH" sz="800" b="1" dirty="0" smtClean="0"/>
                        <a:t>, </a:t>
                      </a:r>
                      <a:r>
                        <a:rPr lang="en-PH" sz="800" b="1" dirty="0" err="1" smtClean="0"/>
                        <a:t>Itogon</a:t>
                      </a:r>
                      <a:endParaRPr lang="en-PH" sz="800" b="1" dirty="0"/>
                    </a:p>
                  </a:txBody>
                  <a:tcPr marL="44873" marR="44873"/>
                </a:tc>
              </a:tr>
              <a:tr h="285657">
                <a:tc>
                  <a:txBody>
                    <a:bodyPr/>
                    <a:lstStyle/>
                    <a:p>
                      <a:r>
                        <a:rPr lang="en-PH" sz="800" b="1" dirty="0" smtClean="0"/>
                        <a:t>2. Jose Carlo M. Milan </a:t>
                      </a:r>
                      <a:r>
                        <a:rPr lang="en-PH" sz="800" b="1" dirty="0" err="1" smtClean="0"/>
                        <a:t>SSMGroup</a:t>
                      </a:r>
                      <a:endParaRPr lang="en-PH" sz="800" b="1" dirty="0"/>
                    </a:p>
                  </a:txBody>
                  <a:tcPr marL="44873" marR="44873"/>
                </a:tc>
                <a:tc>
                  <a:txBody>
                    <a:bodyPr/>
                    <a:lstStyle/>
                    <a:p>
                      <a:r>
                        <a:rPr lang="en-PH" sz="800" b="1" dirty="0" smtClean="0"/>
                        <a:t>Jose Carlo Milan</a:t>
                      </a:r>
                      <a:endParaRPr lang="en-PH" sz="800" b="1" dirty="0"/>
                    </a:p>
                  </a:txBody>
                  <a:tcPr marL="44873" marR="44873"/>
                </a:tc>
                <a:tc>
                  <a:txBody>
                    <a:bodyPr/>
                    <a:lstStyle/>
                    <a:p>
                      <a:r>
                        <a:rPr lang="en-PH" sz="800" b="1" dirty="0" err="1" smtClean="0"/>
                        <a:t>Virac</a:t>
                      </a:r>
                      <a:r>
                        <a:rPr lang="en-PH" sz="800" b="1" dirty="0" smtClean="0"/>
                        <a:t>, </a:t>
                      </a:r>
                      <a:r>
                        <a:rPr lang="en-PH" sz="800" b="1" dirty="0" err="1" smtClean="0"/>
                        <a:t>Itogon</a:t>
                      </a:r>
                      <a:endParaRPr lang="en-PH" sz="800" b="1" dirty="0"/>
                    </a:p>
                  </a:txBody>
                  <a:tcPr marL="44873" marR="44873"/>
                </a:tc>
              </a:tr>
              <a:tr h="228600">
                <a:tc>
                  <a:txBody>
                    <a:bodyPr/>
                    <a:lstStyle/>
                    <a:p>
                      <a:r>
                        <a:rPr lang="en-PH" sz="800" b="1" dirty="0" smtClean="0"/>
                        <a:t>3. William Butch SSMAI</a:t>
                      </a:r>
                      <a:endParaRPr lang="en-PH" sz="800" b="1" dirty="0"/>
                    </a:p>
                  </a:txBody>
                  <a:tcPr marL="44873" marR="44873"/>
                </a:tc>
                <a:tc>
                  <a:txBody>
                    <a:bodyPr/>
                    <a:lstStyle/>
                    <a:p>
                      <a:r>
                        <a:rPr lang="en-PH" sz="800" b="1" dirty="0" smtClean="0"/>
                        <a:t>Edgar </a:t>
                      </a:r>
                      <a:r>
                        <a:rPr lang="en-PH" sz="800" b="1" dirty="0" err="1" smtClean="0"/>
                        <a:t>Sacpa</a:t>
                      </a:r>
                      <a:endParaRPr lang="en-PH" sz="800" b="1" dirty="0"/>
                    </a:p>
                  </a:txBody>
                  <a:tcPr marL="44873" marR="44873"/>
                </a:tc>
                <a:tc>
                  <a:txBody>
                    <a:bodyPr/>
                    <a:lstStyle/>
                    <a:p>
                      <a:r>
                        <a:rPr lang="en-PH" sz="800" b="1" dirty="0" err="1" smtClean="0"/>
                        <a:t>Dalicno</a:t>
                      </a:r>
                      <a:r>
                        <a:rPr lang="en-PH" sz="800" b="1" dirty="0" smtClean="0"/>
                        <a:t> ,</a:t>
                      </a:r>
                      <a:r>
                        <a:rPr lang="en-PH" sz="800" b="1" dirty="0" err="1" smtClean="0"/>
                        <a:t>Ampucao</a:t>
                      </a:r>
                      <a:r>
                        <a:rPr lang="en-PH" sz="800" b="1" dirty="0" smtClean="0"/>
                        <a:t>, </a:t>
                      </a:r>
                      <a:r>
                        <a:rPr lang="en-PH" sz="800" b="1" dirty="0" err="1" smtClean="0"/>
                        <a:t>Itogon</a:t>
                      </a:r>
                      <a:endParaRPr lang="en-PH" sz="800" b="1" dirty="0"/>
                    </a:p>
                  </a:txBody>
                  <a:tcPr marL="44873" marR="44873"/>
                </a:tc>
              </a:tr>
              <a:tr h="228600">
                <a:tc>
                  <a:txBody>
                    <a:bodyPr/>
                    <a:lstStyle/>
                    <a:p>
                      <a:r>
                        <a:rPr lang="en-PH" sz="800" b="1" dirty="0" smtClean="0"/>
                        <a:t>4. Billy </a:t>
                      </a:r>
                      <a:r>
                        <a:rPr lang="en-PH" sz="800" b="1" dirty="0" err="1" smtClean="0"/>
                        <a:t>Ayadi</a:t>
                      </a:r>
                      <a:r>
                        <a:rPr lang="en-PH" sz="800" b="1" dirty="0" smtClean="0"/>
                        <a:t> </a:t>
                      </a:r>
                      <a:endParaRPr lang="en-PH" sz="800" b="1" dirty="0"/>
                    </a:p>
                  </a:txBody>
                  <a:tcPr marL="44873" marR="44873"/>
                </a:tc>
                <a:tc>
                  <a:txBody>
                    <a:bodyPr/>
                    <a:lstStyle/>
                    <a:p>
                      <a:r>
                        <a:rPr lang="en-PH" sz="800" b="1" dirty="0" smtClean="0"/>
                        <a:t>Billy </a:t>
                      </a:r>
                      <a:r>
                        <a:rPr lang="en-PH" sz="800" b="1" dirty="0" err="1" smtClean="0"/>
                        <a:t>Ayadi</a:t>
                      </a:r>
                      <a:endParaRPr lang="en-PH" sz="800" b="1" dirty="0"/>
                    </a:p>
                  </a:txBody>
                  <a:tcPr marL="44873" marR="44873"/>
                </a:tc>
                <a:tc>
                  <a:txBody>
                    <a:bodyPr/>
                    <a:lstStyle/>
                    <a:p>
                      <a:r>
                        <a:rPr lang="en-PH" sz="800" b="1" dirty="0" err="1" smtClean="0"/>
                        <a:t>Ampucao</a:t>
                      </a:r>
                      <a:r>
                        <a:rPr lang="en-PH" sz="800" b="1" dirty="0" smtClean="0"/>
                        <a:t>. </a:t>
                      </a:r>
                      <a:r>
                        <a:rPr lang="en-PH" sz="800" b="1" dirty="0" err="1" smtClean="0"/>
                        <a:t>Itogon</a:t>
                      </a:r>
                      <a:endParaRPr lang="en-PH" sz="800" b="1" dirty="0"/>
                    </a:p>
                  </a:txBody>
                  <a:tcPr marL="44873" marR="44873"/>
                </a:tc>
              </a:tr>
              <a:tr h="304800">
                <a:tc>
                  <a:txBody>
                    <a:bodyPr/>
                    <a:lstStyle/>
                    <a:p>
                      <a:pPr marL="166688" indent="-166688"/>
                      <a:r>
                        <a:rPr lang="en-PH" sz="800" b="1" dirty="0" smtClean="0"/>
                        <a:t>5. </a:t>
                      </a:r>
                      <a:r>
                        <a:rPr lang="en-PH" sz="800" b="1" dirty="0" err="1" smtClean="0"/>
                        <a:t>Yanggold</a:t>
                      </a:r>
                      <a:r>
                        <a:rPr lang="en-PH" sz="800" b="1" dirty="0" smtClean="0"/>
                        <a:t> </a:t>
                      </a:r>
                      <a:r>
                        <a:rPr lang="en-PH" sz="800" b="1" dirty="0" err="1" smtClean="0"/>
                        <a:t>Tocmo</a:t>
                      </a:r>
                      <a:r>
                        <a:rPr lang="en-PH" sz="800" b="1" dirty="0" smtClean="0"/>
                        <a:t> </a:t>
                      </a:r>
                      <a:r>
                        <a:rPr lang="en-PH" sz="800" b="1" dirty="0" err="1" smtClean="0"/>
                        <a:t>Binatangan</a:t>
                      </a:r>
                      <a:r>
                        <a:rPr lang="en-PH" sz="800" b="1" dirty="0" smtClean="0"/>
                        <a:t> Pocket Miners Association, Inc. </a:t>
                      </a:r>
                      <a:endParaRPr lang="en-PH" sz="800" b="1" dirty="0"/>
                    </a:p>
                  </a:txBody>
                  <a:tcPr marL="44873" marR="44873"/>
                </a:tc>
                <a:tc>
                  <a:txBody>
                    <a:bodyPr/>
                    <a:lstStyle/>
                    <a:p>
                      <a:r>
                        <a:rPr lang="en-PH" sz="800" b="1" dirty="0" smtClean="0"/>
                        <a:t>Gina </a:t>
                      </a:r>
                      <a:r>
                        <a:rPr lang="en-PH" sz="800" b="1" dirty="0" err="1" smtClean="0"/>
                        <a:t>Abanga</a:t>
                      </a:r>
                      <a:endParaRPr lang="en-PH" sz="800" b="1" dirty="0"/>
                    </a:p>
                  </a:txBody>
                  <a:tcPr marL="44873" marR="44873"/>
                </a:tc>
                <a:tc>
                  <a:txBody>
                    <a:bodyPr/>
                    <a:lstStyle/>
                    <a:p>
                      <a:r>
                        <a:rPr lang="en-PH" sz="800" b="1" dirty="0" err="1" smtClean="0"/>
                        <a:t>Tuding</a:t>
                      </a:r>
                      <a:r>
                        <a:rPr lang="en-PH" sz="800" b="1" dirty="0" smtClean="0"/>
                        <a:t>, </a:t>
                      </a:r>
                      <a:r>
                        <a:rPr lang="en-PH" sz="800" b="1" dirty="0" err="1" smtClean="0"/>
                        <a:t>Itogon</a:t>
                      </a:r>
                      <a:endParaRPr lang="en-PH" sz="800" b="1" dirty="0"/>
                    </a:p>
                  </a:txBody>
                  <a:tcPr marL="44873" marR="44873"/>
                </a:tc>
              </a:tr>
              <a:tr h="228600">
                <a:tc>
                  <a:txBody>
                    <a:bodyPr/>
                    <a:lstStyle/>
                    <a:p>
                      <a:r>
                        <a:rPr lang="en-PH" sz="800" b="1" dirty="0" smtClean="0"/>
                        <a:t>6. RINO Pocket Mining Association</a:t>
                      </a:r>
                      <a:endParaRPr lang="en-PH" sz="800" b="1" dirty="0"/>
                    </a:p>
                  </a:txBody>
                  <a:tcPr marL="44873" marR="44873"/>
                </a:tc>
                <a:tc>
                  <a:txBody>
                    <a:bodyPr/>
                    <a:lstStyle/>
                    <a:p>
                      <a:r>
                        <a:rPr lang="en-PH" sz="800" b="1" dirty="0" err="1" smtClean="0"/>
                        <a:t>Gol</a:t>
                      </a:r>
                      <a:r>
                        <a:rPr lang="en-PH" sz="800" b="1" dirty="0" smtClean="0"/>
                        <a:t> </a:t>
                      </a:r>
                      <a:r>
                        <a:rPr lang="en-PH" sz="800" b="1" dirty="0" err="1" smtClean="0"/>
                        <a:t>Bumacas</a:t>
                      </a:r>
                      <a:endParaRPr lang="en-PH" sz="800" b="1" dirty="0"/>
                    </a:p>
                  </a:txBody>
                  <a:tcPr marL="44873" marR="44873"/>
                </a:tc>
                <a:tc>
                  <a:txBody>
                    <a:bodyPr/>
                    <a:lstStyle/>
                    <a:p>
                      <a:r>
                        <a:rPr lang="en-PH" sz="800" b="1" dirty="0" err="1" smtClean="0"/>
                        <a:t>Tocmo</a:t>
                      </a:r>
                      <a:r>
                        <a:rPr lang="en-PH" sz="800" b="1" dirty="0" smtClean="0"/>
                        <a:t>, </a:t>
                      </a:r>
                      <a:r>
                        <a:rPr lang="en-PH" sz="800" b="1" dirty="0" err="1" smtClean="0"/>
                        <a:t>Loacan</a:t>
                      </a:r>
                      <a:r>
                        <a:rPr lang="en-PH" sz="800" b="1" dirty="0" smtClean="0"/>
                        <a:t>, </a:t>
                      </a:r>
                      <a:r>
                        <a:rPr lang="en-PH" sz="800" b="1" dirty="0" err="1" smtClean="0"/>
                        <a:t>Itogon</a:t>
                      </a:r>
                      <a:endParaRPr lang="en-PH" sz="800" b="1" dirty="0"/>
                    </a:p>
                  </a:txBody>
                  <a:tcPr marL="44873" marR="44873"/>
                </a:tc>
              </a:tr>
              <a:tr h="228600">
                <a:tc>
                  <a:txBody>
                    <a:bodyPr/>
                    <a:lstStyle/>
                    <a:p>
                      <a:r>
                        <a:rPr lang="en-PH" sz="800" b="1" dirty="0" smtClean="0"/>
                        <a:t>7. </a:t>
                      </a:r>
                      <a:r>
                        <a:rPr lang="en-PH" sz="800" b="1" dirty="0" err="1" smtClean="0"/>
                        <a:t>Goldstream</a:t>
                      </a:r>
                      <a:r>
                        <a:rPr lang="en-PH" sz="800" b="1" baseline="0" dirty="0" smtClean="0"/>
                        <a:t> Pocket Miners Association</a:t>
                      </a:r>
                      <a:endParaRPr lang="en-PH" sz="800" b="1" dirty="0"/>
                    </a:p>
                  </a:txBody>
                  <a:tcPr marL="44873" marR="44873"/>
                </a:tc>
                <a:tc>
                  <a:txBody>
                    <a:bodyPr/>
                    <a:lstStyle/>
                    <a:p>
                      <a:r>
                        <a:rPr lang="en-PH" sz="800" b="1" dirty="0" smtClean="0"/>
                        <a:t>David </a:t>
                      </a:r>
                      <a:r>
                        <a:rPr lang="en-PH" sz="800" b="1" dirty="0" err="1" smtClean="0"/>
                        <a:t>Tomilas</a:t>
                      </a:r>
                      <a:endParaRPr lang="en-PH" sz="800" b="1" dirty="0"/>
                    </a:p>
                  </a:txBody>
                  <a:tcPr marL="44873" marR="44873"/>
                </a:tc>
                <a:tc>
                  <a:txBody>
                    <a:bodyPr/>
                    <a:lstStyle/>
                    <a:p>
                      <a:r>
                        <a:rPr lang="en-PH" sz="800" b="1" dirty="0" smtClean="0"/>
                        <a:t>Camp 4, Tuba</a:t>
                      </a:r>
                      <a:endParaRPr lang="en-PH" sz="800" b="1" dirty="0"/>
                    </a:p>
                  </a:txBody>
                  <a:tcPr marL="44873" marR="44873"/>
                </a:tc>
              </a:tr>
              <a:tr h="228600">
                <a:tc>
                  <a:txBody>
                    <a:bodyPr/>
                    <a:lstStyle/>
                    <a:p>
                      <a:r>
                        <a:rPr lang="en-PH" sz="800" b="1" dirty="0" smtClean="0"/>
                        <a:t>8. Camp Six Explorer’s SSMA</a:t>
                      </a:r>
                      <a:endParaRPr lang="en-PH" sz="800" b="1" dirty="0"/>
                    </a:p>
                  </a:txBody>
                  <a:tcPr marL="44873" marR="44873"/>
                </a:tc>
                <a:tc>
                  <a:txBody>
                    <a:bodyPr/>
                    <a:lstStyle/>
                    <a:p>
                      <a:r>
                        <a:rPr lang="en-PH" sz="800" b="1" dirty="0" smtClean="0"/>
                        <a:t>Matthew </a:t>
                      </a:r>
                      <a:r>
                        <a:rPr lang="en-PH" sz="800" b="1" dirty="0" err="1" smtClean="0"/>
                        <a:t>Daping</a:t>
                      </a:r>
                      <a:endParaRPr lang="en-PH" sz="800" b="1" dirty="0"/>
                    </a:p>
                  </a:txBody>
                  <a:tcPr marL="44873" marR="44873"/>
                </a:tc>
                <a:tc>
                  <a:txBody>
                    <a:bodyPr/>
                    <a:lstStyle/>
                    <a:p>
                      <a:r>
                        <a:rPr lang="en-PH" sz="800" b="1" dirty="0" smtClean="0"/>
                        <a:t>Camp 6, Tuba</a:t>
                      </a:r>
                      <a:endParaRPr lang="en-PH" sz="800" b="1" dirty="0"/>
                    </a:p>
                  </a:txBody>
                  <a:tcPr marL="44873" marR="44873"/>
                </a:tc>
              </a:tr>
              <a:tr h="228600">
                <a:tc>
                  <a:txBody>
                    <a:bodyPr/>
                    <a:lstStyle/>
                    <a:p>
                      <a:r>
                        <a:rPr lang="en-PH" sz="800" b="1" dirty="0" smtClean="0"/>
                        <a:t>9. </a:t>
                      </a:r>
                      <a:r>
                        <a:rPr lang="en-PH" sz="800" b="1" dirty="0" err="1" smtClean="0"/>
                        <a:t>Goldstar</a:t>
                      </a:r>
                      <a:r>
                        <a:rPr lang="en-PH" sz="800" b="1" baseline="0" dirty="0" smtClean="0"/>
                        <a:t> Pocket Miners Association</a:t>
                      </a:r>
                      <a:endParaRPr lang="en-PH" sz="800" b="1" dirty="0"/>
                    </a:p>
                  </a:txBody>
                  <a:tcPr marL="44873" marR="44873"/>
                </a:tc>
                <a:tc>
                  <a:txBody>
                    <a:bodyPr/>
                    <a:lstStyle/>
                    <a:p>
                      <a:r>
                        <a:rPr lang="en-PH" sz="800" b="1" dirty="0" smtClean="0"/>
                        <a:t>Clarita </a:t>
                      </a:r>
                      <a:r>
                        <a:rPr lang="en-PH" sz="800" b="1" dirty="0" err="1" smtClean="0"/>
                        <a:t>Subido</a:t>
                      </a:r>
                      <a:endParaRPr lang="en-PH" sz="800" b="1" dirty="0" smtClean="0"/>
                    </a:p>
                    <a:p>
                      <a:endParaRPr lang="en-PH" sz="800" b="1" dirty="0"/>
                    </a:p>
                  </a:txBody>
                  <a:tcPr marL="44873" marR="44873"/>
                </a:tc>
                <a:tc>
                  <a:txBody>
                    <a:bodyPr/>
                    <a:lstStyle/>
                    <a:p>
                      <a:r>
                        <a:rPr lang="en-PH" sz="800" b="1" dirty="0" err="1" smtClean="0"/>
                        <a:t>Bakun</a:t>
                      </a:r>
                      <a:endParaRPr lang="en-PH" sz="800" b="1" dirty="0"/>
                    </a:p>
                  </a:txBody>
                  <a:tcPr marL="44873" marR="44873"/>
                </a:tc>
              </a:tr>
              <a:tr h="304800">
                <a:tc>
                  <a:txBody>
                    <a:bodyPr/>
                    <a:lstStyle/>
                    <a:p>
                      <a:r>
                        <a:rPr lang="en-PH" sz="800" b="1" dirty="0" smtClean="0"/>
                        <a:t>10. Lower </a:t>
                      </a:r>
                      <a:r>
                        <a:rPr lang="en-PH" sz="800" b="1" dirty="0" err="1" smtClean="0"/>
                        <a:t>Suyoc</a:t>
                      </a:r>
                      <a:r>
                        <a:rPr lang="en-PH" sz="800" b="1" dirty="0" smtClean="0"/>
                        <a:t> </a:t>
                      </a:r>
                      <a:r>
                        <a:rPr lang="en-PH" sz="800" b="1" dirty="0" err="1" smtClean="0"/>
                        <a:t>Taneg</a:t>
                      </a:r>
                      <a:r>
                        <a:rPr lang="en-PH" sz="800" b="1" dirty="0" smtClean="0"/>
                        <a:t> Pocket Miners</a:t>
                      </a:r>
                      <a:endParaRPr lang="en-PH" sz="800" b="1" dirty="0"/>
                    </a:p>
                  </a:txBody>
                  <a:tcPr marL="44873" marR="44873"/>
                </a:tc>
                <a:tc>
                  <a:txBody>
                    <a:bodyPr/>
                    <a:lstStyle/>
                    <a:p>
                      <a:r>
                        <a:rPr lang="en-PH" sz="800" b="1" dirty="0" smtClean="0"/>
                        <a:t>Johnny Antonio</a:t>
                      </a:r>
                      <a:endParaRPr lang="en-PH" sz="800" b="1" dirty="0"/>
                    </a:p>
                  </a:txBody>
                  <a:tcPr marL="44873" marR="44873"/>
                </a:tc>
                <a:tc>
                  <a:txBody>
                    <a:bodyPr/>
                    <a:lstStyle/>
                    <a:p>
                      <a:r>
                        <a:rPr lang="en-PH" sz="800" b="1" dirty="0" err="1" smtClean="0"/>
                        <a:t>Taneg</a:t>
                      </a:r>
                      <a:r>
                        <a:rPr lang="en-PH" sz="800" b="1" dirty="0" smtClean="0"/>
                        <a:t>, </a:t>
                      </a:r>
                      <a:r>
                        <a:rPr lang="en-PH" sz="800" b="1" dirty="0" err="1" smtClean="0"/>
                        <a:t>Mankayan</a:t>
                      </a:r>
                      <a:endParaRPr lang="en-PH" sz="800" b="1" dirty="0"/>
                    </a:p>
                  </a:txBody>
                  <a:tcPr marL="44873" marR="44873"/>
                </a:tc>
              </a:tr>
              <a:tr h="228600">
                <a:tc>
                  <a:txBody>
                    <a:bodyPr/>
                    <a:lstStyle/>
                    <a:p>
                      <a:r>
                        <a:rPr lang="en-PH" sz="800" b="1" dirty="0" smtClean="0"/>
                        <a:t>11. </a:t>
                      </a:r>
                      <a:r>
                        <a:rPr lang="en-PH" sz="800" b="1" dirty="0" err="1" smtClean="0"/>
                        <a:t>Jesson</a:t>
                      </a:r>
                      <a:r>
                        <a:rPr lang="en-PH" sz="800" b="1" baseline="0" dirty="0" smtClean="0"/>
                        <a:t> Cervantes</a:t>
                      </a:r>
                      <a:endParaRPr lang="en-PH" sz="800" b="1" dirty="0"/>
                    </a:p>
                  </a:txBody>
                  <a:tcPr marL="44873" marR="44873"/>
                </a:tc>
                <a:tc>
                  <a:txBody>
                    <a:bodyPr/>
                    <a:lstStyle/>
                    <a:p>
                      <a:r>
                        <a:rPr lang="en-PH" sz="800" b="1" dirty="0" err="1" smtClean="0"/>
                        <a:t>Jesson</a:t>
                      </a:r>
                      <a:r>
                        <a:rPr lang="en-PH" sz="800" b="1" dirty="0" smtClean="0"/>
                        <a:t> Cervantes</a:t>
                      </a:r>
                      <a:endParaRPr lang="en-PH" sz="800" b="1" dirty="0"/>
                    </a:p>
                  </a:txBody>
                  <a:tcPr marL="44873" marR="44873"/>
                </a:tc>
                <a:tc>
                  <a:txBody>
                    <a:bodyPr/>
                    <a:lstStyle/>
                    <a:p>
                      <a:r>
                        <a:rPr lang="en-PH" sz="800" b="1" dirty="0" err="1" smtClean="0"/>
                        <a:t>Taneg</a:t>
                      </a:r>
                      <a:r>
                        <a:rPr lang="en-PH" sz="800" b="1" dirty="0" smtClean="0"/>
                        <a:t>, </a:t>
                      </a:r>
                      <a:r>
                        <a:rPr lang="en-PH" sz="800" b="1" dirty="0" err="1" smtClean="0"/>
                        <a:t>Mankayan</a:t>
                      </a:r>
                      <a:endParaRPr lang="en-PH" sz="800" b="1" dirty="0"/>
                    </a:p>
                  </a:txBody>
                  <a:tcPr marL="44873" marR="44873"/>
                </a:tc>
              </a:tr>
              <a:tr h="243840">
                <a:tc>
                  <a:txBody>
                    <a:bodyPr/>
                    <a:lstStyle/>
                    <a:p>
                      <a:r>
                        <a:rPr lang="en-PH" sz="800" b="1" dirty="0" smtClean="0"/>
                        <a:t>12. </a:t>
                      </a:r>
                      <a:r>
                        <a:rPr lang="en-PH" sz="800" b="1" dirty="0" err="1" smtClean="0"/>
                        <a:t>Bayudang-Magging</a:t>
                      </a:r>
                      <a:r>
                        <a:rPr lang="en-PH" sz="800" b="1" dirty="0" smtClean="0"/>
                        <a:t> Clan SSPMA</a:t>
                      </a:r>
                      <a:endParaRPr lang="en-PH" sz="800" b="1" dirty="0"/>
                    </a:p>
                  </a:txBody>
                  <a:tcPr marL="44873" marR="44873"/>
                </a:tc>
                <a:tc>
                  <a:txBody>
                    <a:bodyPr/>
                    <a:lstStyle/>
                    <a:p>
                      <a:r>
                        <a:rPr lang="en-PH" sz="800" b="1" dirty="0" smtClean="0"/>
                        <a:t>Charlie </a:t>
                      </a:r>
                      <a:r>
                        <a:rPr lang="en-PH" sz="800" b="1" dirty="0" err="1" smtClean="0"/>
                        <a:t>Madino</a:t>
                      </a:r>
                      <a:r>
                        <a:rPr lang="en-PH" sz="800" b="1" dirty="0" smtClean="0"/>
                        <a:t>/</a:t>
                      </a:r>
                      <a:r>
                        <a:rPr lang="en-PH" sz="800" b="1" dirty="0" err="1" smtClean="0"/>
                        <a:t>Mundo</a:t>
                      </a:r>
                      <a:r>
                        <a:rPr lang="en-PH" sz="800" b="1" dirty="0" smtClean="0"/>
                        <a:t> </a:t>
                      </a:r>
                      <a:r>
                        <a:rPr lang="en-PH" sz="800" b="1" dirty="0" err="1" smtClean="0"/>
                        <a:t>Andoy</a:t>
                      </a:r>
                      <a:endParaRPr lang="en-PH" sz="800" b="1" dirty="0"/>
                    </a:p>
                  </a:txBody>
                  <a:tcPr marL="44873" marR="44873"/>
                </a:tc>
                <a:tc>
                  <a:txBody>
                    <a:bodyPr/>
                    <a:lstStyle/>
                    <a:p>
                      <a:r>
                        <a:rPr lang="en-PH" sz="800" b="1" dirty="0" err="1" smtClean="0"/>
                        <a:t>Taneg</a:t>
                      </a:r>
                      <a:r>
                        <a:rPr lang="en-PH" sz="800" b="1" dirty="0" smtClean="0"/>
                        <a:t> &amp;</a:t>
                      </a:r>
                      <a:r>
                        <a:rPr lang="en-PH" sz="800" b="1" dirty="0" err="1" smtClean="0"/>
                        <a:t>Suyoc</a:t>
                      </a:r>
                      <a:r>
                        <a:rPr lang="en-PH" sz="800" b="1" dirty="0" smtClean="0"/>
                        <a:t> </a:t>
                      </a:r>
                      <a:r>
                        <a:rPr lang="en-PH" sz="800" b="1" dirty="0" err="1" smtClean="0"/>
                        <a:t>Mankayan</a:t>
                      </a:r>
                      <a:endParaRPr lang="en-PH" sz="800" b="1" dirty="0"/>
                    </a:p>
                  </a:txBody>
                  <a:tcPr marL="44873" marR="44873"/>
                </a:tc>
              </a:tr>
            </a:tbl>
          </a:graphicData>
        </a:graphic>
      </p:graphicFrame>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87987" y="1143000"/>
            <a:ext cx="3124200" cy="2343150"/>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86200"/>
            <a:ext cx="343217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134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Way Forward…..</a:t>
            </a:r>
            <a:endParaRPr lang="en-PH" dirty="0"/>
          </a:p>
        </p:txBody>
      </p:sp>
      <p:sp>
        <p:nvSpPr>
          <p:cNvPr id="3" name="Content Placeholder 2"/>
          <p:cNvSpPr>
            <a:spLocks noGrp="1"/>
          </p:cNvSpPr>
          <p:nvPr>
            <p:ph idx="1"/>
          </p:nvPr>
        </p:nvSpPr>
        <p:spPr/>
        <p:txBody>
          <a:bodyPr/>
          <a:lstStyle/>
          <a:p>
            <a:r>
              <a:rPr lang="en-PH" dirty="0" smtClean="0"/>
              <a:t>SSM Contract Mandatory requirements;  </a:t>
            </a:r>
            <a:endParaRPr lang="en-PH"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347356"/>
            <a:ext cx="404177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54" y="3110706"/>
            <a:ext cx="404177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4733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258</TotalTime>
  <Words>636</Words>
  <Application>Microsoft Office PowerPoint</Application>
  <PresentationFormat>On-screen Show (4:3)</PresentationFormat>
  <Paragraphs>92</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Book Antiqua</vt:lpstr>
      <vt:lpstr>Lucida Sans</vt:lpstr>
      <vt:lpstr>Wingdings</vt:lpstr>
      <vt:lpstr>Wingdings 2</vt:lpstr>
      <vt:lpstr>Wingdings 3</vt:lpstr>
      <vt:lpstr>Apex</vt:lpstr>
      <vt:lpstr>Temporary Small Scale Mining CONTRACT (TSSMC)</vt:lpstr>
      <vt:lpstr>TSSMC Status </vt:lpstr>
      <vt:lpstr>TSSMC Conditions:</vt:lpstr>
      <vt:lpstr>TSSMC ;12 Conditions</vt:lpstr>
      <vt:lpstr>TSSMC ;12 Conditions</vt:lpstr>
      <vt:lpstr>TSSMC ;12 Conditions</vt:lpstr>
      <vt:lpstr>TSSMC Update;</vt:lpstr>
      <vt:lpstr>12 SSM Associations with TSSMC</vt:lpstr>
      <vt:lpstr>Way Forward…..</vt:lpstr>
      <vt:lpstr>Section 10. Application to Enter Into a Small-Scale Mining Contract </vt:lpstr>
      <vt:lpstr>Section 10. Application to Enter Into a Small-Scale Mining Contract </vt:lpstr>
      <vt:lpstr>Section 10. Application to Enter Into a Small-Scale Mining Contract </vt:lpstr>
      <vt:lpstr>Section 10. Application to Enter Into a Small-Scale Mining Contract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Temporary Small Scale Mining Permit (TSSMC)</dc:title>
  <dc:creator>Santiago M. Bugnosen</dc:creator>
  <cp:lastModifiedBy>irish</cp:lastModifiedBy>
  <cp:revision>27</cp:revision>
  <dcterms:created xsi:type="dcterms:W3CDTF">2018-04-23T08:25:06Z</dcterms:created>
  <dcterms:modified xsi:type="dcterms:W3CDTF">2018-04-24T04:57:34Z</dcterms:modified>
</cp:coreProperties>
</file>